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Rounds Condensed" charset="1" panose="02000506030000020003"/>
      <p:regular r:id="rId19"/>
    </p:embeddedFont>
    <p:embeddedFont>
      <p:font typeface="Times New Roman Bold" charset="1" panose="02030802070405020303"/>
      <p:regular r:id="rId20"/>
    </p:embeddedFont>
    <p:embeddedFont>
      <p:font typeface="Canva Sans Bold" charset="1" panose="020B0803030501040103"/>
      <p:regular r:id="rId21"/>
    </p:embeddedFont>
    <p:embeddedFont>
      <p:font typeface="Times New Roman" charset="1" panose="02030502070405020303"/>
      <p:regular r:id="rId22"/>
    </p:embeddedFont>
    <p:embeddedFont>
      <p:font typeface="Arial Bold" charset="1" panose="020B0802020202020204"/>
      <p:regular r:id="rId23"/>
    </p:embeddedFont>
    <p:embeddedFont>
      <p:font typeface="Arial" charset="1" panose="020B0502020202020204"/>
      <p:regular r:id="rId24"/>
    </p:embeddedFont>
    <p:embeddedFont>
      <p:font typeface="Inter Bold" charset="1" panose="020B0802030000000004"/>
      <p:regular r:id="rId25"/>
    </p:embeddedFont>
    <p:embeddedFont>
      <p:font typeface="Inter" charset="1" panose="020B0502030000000004"/>
      <p:regular r:id="rId26"/>
    </p:embeddedFont>
    <p:embeddedFont>
      <p:font typeface="TT Rounds Condensed Bold" charset="1" panose="02000806030000020003"/>
      <p:regular r:id="rId27"/>
    </p:embeddedFont>
    <p:embeddedFont>
      <p:font typeface="Trebuchet MS Bold" charset="1" panose="020B0703020202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13" Target="../media/image1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13" Target="../media/image1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1"/>
            <a:stretch>
              <a:fillRect l="0" t="0" r="0" b="0"/>
            </a:stretch>
          </a:blipFill>
        </p:spPr>
      </p:sp>
      <p:sp>
        <p:nvSpPr>
          <p:cNvPr name="Freeform 13" id="13"/>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4" id="14"/>
          <p:cNvSpPr txBox="true"/>
          <p:nvPr/>
        </p:nvSpPr>
        <p:spPr>
          <a:xfrm rot="0">
            <a:off x="2223273" y="4462151"/>
            <a:ext cx="14676120" cy="2714625"/>
          </a:xfrm>
          <a:prstGeom prst="rect">
            <a:avLst/>
          </a:prstGeom>
        </p:spPr>
        <p:txBody>
          <a:bodyPr anchor="t" rtlCol="false" tIns="0" lIns="0" bIns="0" rIns="0">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STUDENT NAME :  P. BHARATHI </a:t>
            </a:r>
          </a:p>
          <a:p>
            <a:pPr algn="l">
              <a:lnSpc>
                <a:spcPts val="4320"/>
              </a:lnSpc>
            </a:pPr>
            <a:r>
              <a:rPr lang="en-US" sz="3600" spc="33">
                <a:solidFill>
                  <a:srgbClr val="000000"/>
                </a:solidFill>
                <a:latin typeface="TT Rounds Condensed"/>
                <a:ea typeface="TT Rounds Condensed"/>
                <a:cs typeface="TT Rounds Condensed"/>
                <a:sym typeface="TT Rounds Condensed"/>
              </a:rPr>
              <a:t>REGISTER NO : 312200755</a:t>
            </a:r>
          </a:p>
          <a:p>
            <a:pPr algn="l">
              <a:lnSpc>
                <a:spcPts val="4320"/>
              </a:lnSpc>
            </a:pPr>
            <a:r>
              <a:rPr lang="en-US" sz="3600" spc="33">
                <a:solidFill>
                  <a:srgbClr val="000000"/>
                </a:solidFill>
                <a:latin typeface="TT Rounds Condensed"/>
                <a:ea typeface="TT Rounds Condensed"/>
                <a:cs typeface="TT Rounds Condensed"/>
                <a:sym typeface="TT Rounds Condensed"/>
              </a:rPr>
              <a:t>DEPARTMENT : B COM GENERAL </a:t>
            </a:r>
          </a:p>
          <a:p>
            <a:pPr algn="l">
              <a:lnSpc>
                <a:spcPts val="4320"/>
              </a:lnSpc>
            </a:pPr>
            <a:r>
              <a:rPr lang="en-US" sz="3600" spc="33">
                <a:solidFill>
                  <a:srgbClr val="000000"/>
                </a:solidFill>
                <a:latin typeface="TT Rounds Condensed"/>
                <a:ea typeface="TT Rounds Condensed"/>
                <a:cs typeface="TT Rounds Condensed"/>
                <a:sym typeface="TT Rounds Condensed"/>
              </a:rPr>
              <a:t>COLLEGE : PACHAIYAPPAS COLLEGE FOR WOMEN, KANCHIPURAM.</a:t>
            </a:r>
          </a:p>
          <a:p>
            <a:pPr algn="l">
              <a:lnSpc>
                <a:spcPts val="4320"/>
              </a:lnSpc>
            </a:pPr>
            <a:r>
              <a:rPr lang="en-US" sz="3600" spc="33">
                <a:solidFill>
                  <a:srgbClr val="000000"/>
                </a:solidFill>
                <a:latin typeface="TT Rounds Condensed"/>
                <a:ea typeface="TT Rounds Condensed"/>
                <a:cs typeface="TT Rounds Condensed"/>
                <a:sym typeface="TT Rounds Condensed"/>
              </a:rPr>
              <a:t>           </a:t>
            </a:r>
          </a:p>
        </p:txBody>
      </p:sp>
      <p:sp>
        <p:nvSpPr>
          <p:cNvPr name="TextBox 15" id="15"/>
          <p:cNvSpPr txBox="true"/>
          <p:nvPr/>
        </p:nvSpPr>
        <p:spPr>
          <a:xfrm rot="0">
            <a:off x="2080260" y="2779395"/>
            <a:ext cx="13487400" cy="619125"/>
          </a:xfrm>
          <a:prstGeom prst="rect">
            <a:avLst/>
          </a:prstGeom>
        </p:spPr>
        <p:txBody>
          <a:bodyPr anchor="t" rtlCol="false" tIns="0" lIns="0" bIns="0" rIns="0">
            <a:spAutoFit/>
          </a:bodyPr>
          <a:lstStyle/>
          <a:p>
            <a:pPr algn="l">
              <a:lnSpc>
                <a:spcPts val="4320"/>
              </a:lnSpc>
            </a:pPr>
            <a:r>
              <a:rPr lang="en-US" sz="3600">
                <a:solidFill>
                  <a:srgbClr val="0F0F0F"/>
                </a:solidFill>
                <a:latin typeface="Times New Roman Bold"/>
                <a:ea typeface="Times New Roman Bold"/>
                <a:cs typeface="Times New Roman Bold"/>
                <a:sym typeface="Times New Roman Bold"/>
              </a:rPr>
              <a:t>    Salary and Compensation Analysis Through Excel Data Modeling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809992" y="5490225"/>
            <a:ext cx="13533120" cy="2134077"/>
          </a:xfrm>
          <a:prstGeom prst="rect">
            <a:avLst/>
          </a:prstGeom>
        </p:spPr>
        <p:txBody>
          <a:bodyPr anchor="t" rtlCol="false" tIns="0" lIns="0" bIns="0" rIns="0">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Refine and calibrate This is where the "art" of sales compensation comes into play, where you adjust the plan inputs to determine how much they shift the outputs. At this stage, all the work setting up the model to feed as many dynamic inputs as possible pays off. Adjusting the rate or the payout curve automatically results in the updated pay and updated outputs to review, so you can quickly see if your adjustments have the desired effect on outcomes.</a:t>
            </a:r>
          </a:p>
        </p:txBody>
      </p:sp>
      <p:sp>
        <p:nvSpPr>
          <p:cNvPr name="TextBox 16" id="16"/>
          <p:cNvSpPr txBox="true"/>
          <p:nvPr/>
        </p:nvSpPr>
        <p:spPr>
          <a:xfrm rot="0">
            <a:off x="2809992" y="2877870"/>
            <a:ext cx="12149139" cy="1257733"/>
          </a:xfrm>
          <a:prstGeom prst="rect">
            <a:avLst/>
          </a:prstGeom>
        </p:spPr>
        <p:txBody>
          <a:bodyPr anchor="t" rtlCol="false" tIns="0" lIns="0" bIns="0" rIns="0">
            <a:spAutoFit/>
          </a:bodyPr>
          <a:lstStyle/>
          <a:p>
            <a:pPr algn="l">
              <a:lnSpc>
                <a:spcPts val="8640"/>
              </a:lnSpc>
            </a:pPr>
            <a:r>
              <a:rPr lang="en-US" sz="7200">
                <a:solidFill>
                  <a:srgbClr val="0D0D0D"/>
                </a:solidFill>
                <a:latin typeface="Times New Roman Bold"/>
                <a:ea typeface="Times New Roman Bold"/>
                <a:cs typeface="Times New Roman Bold"/>
                <a:sym typeface="Times New Roman Bold"/>
              </a:rPr>
              <a:t>REFINE AND CALIBRATE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055535" y="4241759"/>
            <a:ext cx="12176930" cy="4211568"/>
          </a:xfrm>
          <a:prstGeom prst="rect">
            <a:avLst/>
          </a:prstGeom>
        </p:spPr>
        <p:txBody>
          <a:bodyPr anchor="t" rtlCol="false" tIns="0" lIns="0" bIns="0" rIns="0">
            <a:spAutoFit/>
          </a:bodyPr>
          <a:lstStyle/>
          <a:p>
            <a:pPr algn="l">
              <a:lnSpc>
                <a:spcPts val="3240"/>
              </a:lnSpc>
            </a:pPr>
            <a:r>
              <a:rPr lang="en-US" sz="2700" spc="25">
                <a:solidFill>
                  <a:srgbClr val="000000"/>
                </a:solidFill>
                <a:latin typeface="TT Rounds Condensed Bold"/>
                <a:ea typeface="TT Rounds Condensed Bold"/>
                <a:cs typeface="TT Rounds Condensed Bold"/>
                <a:sym typeface="TT Rounds Condensed Bold"/>
              </a:rPr>
              <a:t>Monitor continuously This is where the modeling stops for many organizations, but they are missing a huge opportunity by doing so. We recommend our clients approach their comp plan modeling as an ongoing exercise, which turns the hypothetical model into a real-time measure of realized performance. </a:t>
            </a:r>
          </a:p>
          <a:p>
            <a:pPr algn="l">
              <a:lnSpc>
                <a:spcPts val="3240"/>
              </a:lnSpc>
            </a:pPr>
          </a:p>
          <a:p>
            <a:pPr algn="l">
              <a:lnSpc>
                <a:spcPts val="3240"/>
              </a:lnSpc>
            </a:pPr>
            <a:r>
              <a:rPr lang="en-US" sz="2700" spc="25">
                <a:solidFill>
                  <a:srgbClr val="000000"/>
                </a:solidFill>
                <a:latin typeface="TT Rounds Condensed Bold"/>
                <a:ea typeface="TT Rounds Condensed Bold"/>
                <a:cs typeface="TT Rounds Condensed Bold"/>
                <a:sym typeface="TT Rounds Condensed Bold"/>
              </a:rPr>
              <a:t>As data is produced throughout the year, update the inputs section of your model to see how actual performance is tracking against your modeled outcomes, adjusting the calculations to iron out any discrepancies you find. That will allow you to forecast end-of-year results with greater accuracy and make your model more reliable in the future.</a:t>
            </a:r>
          </a:p>
        </p:txBody>
      </p:sp>
      <p:sp>
        <p:nvSpPr>
          <p:cNvPr name="TextBox 16" id="16"/>
          <p:cNvSpPr txBox="true"/>
          <p:nvPr/>
        </p:nvSpPr>
        <p:spPr>
          <a:xfrm rot="0">
            <a:off x="3055535" y="2846984"/>
            <a:ext cx="12377739" cy="1054017"/>
          </a:xfrm>
          <a:prstGeom prst="rect">
            <a:avLst/>
          </a:prstGeom>
        </p:spPr>
        <p:txBody>
          <a:bodyPr anchor="t" rtlCol="false" tIns="0" lIns="0" bIns="0" rIns="0">
            <a:spAutoFit/>
          </a:bodyPr>
          <a:lstStyle/>
          <a:p>
            <a:pPr algn="l">
              <a:lnSpc>
                <a:spcPts val="7200"/>
              </a:lnSpc>
            </a:pPr>
            <a:r>
              <a:rPr lang="en-US" sz="6000">
                <a:solidFill>
                  <a:srgbClr val="000000"/>
                </a:solidFill>
                <a:latin typeface="Times New Roman Bold"/>
                <a:ea typeface="Times New Roman Bold"/>
                <a:cs typeface="Times New Roman Bold"/>
                <a:sym typeface="Times New Roman Bold"/>
              </a:rPr>
              <a:t>MONITOR CONTINUOUSLY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pic>
        <p:nvPicPr>
          <p:cNvPr name="Picture 15" id="15"/>
          <p:cNvPicPr>
            <a:picLocks noChangeAspect="true"/>
          </p:cNvPicPr>
          <p:nvPr/>
        </p:nvPicPr>
        <p:blipFill>
          <a:blip r:embed="rId13"/>
          <a:stretch>
            <a:fillRect/>
          </a:stretch>
        </p:blipFill>
        <p:spPr>
          <a:xfrm rot="0">
            <a:off x="1894835" y="1919899"/>
            <a:ext cx="14498330" cy="8864813"/>
          </a:xfrm>
          <a:prstGeom prst="rect">
            <a:avLst/>
          </a:prstGeom>
        </p:spPr>
      </p:pic>
      <p:sp>
        <p:nvSpPr>
          <p:cNvPr name="TextBox 16" id="16"/>
          <p:cNvSpPr txBox="true"/>
          <p:nvPr/>
        </p:nvSpPr>
        <p:spPr>
          <a:xfrm rot="0">
            <a:off x="3579560" y="1518934"/>
            <a:ext cx="4993841" cy="1114425"/>
          </a:xfrm>
          <a:prstGeom prst="rect">
            <a:avLst/>
          </a:prstGeom>
        </p:spPr>
        <p:txBody>
          <a:bodyPr anchor="t" rtlCol="false" tIns="0" lIns="0" bIns="0" rIns="0">
            <a:spAutoFit/>
          </a:bodyPr>
          <a:lstStyle/>
          <a:p>
            <a:pPr algn="l">
              <a:lnSpc>
                <a:spcPts val="8640"/>
              </a:lnSpc>
            </a:pPr>
            <a:r>
              <a:rPr lang="en-US" sz="7200">
                <a:solidFill>
                  <a:srgbClr val="000000"/>
                </a:solidFill>
                <a:latin typeface="Trebuchet MS Bold"/>
                <a:ea typeface="Trebuchet MS Bold"/>
                <a:cs typeface="Trebuchet MS Bold"/>
                <a:sym typeface="Trebuchet MS Bold"/>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7954684"/>
          </a:xfrm>
          <a:custGeom>
            <a:avLst/>
            <a:gdLst/>
            <a:ahLst/>
            <a:cxnLst/>
            <a:rect r="r" b="b" t="t" l="l"/>
            <a:pathLst>
              <a:path h="7954684" w="6591954">
                <a:moveTo>
                  <a:pt x="0" y="0"/>
                </a:moveTo>
                <a:lnTo>
                  <a:pt x="6591954" y="0"/>
                </a:lnTo>
                <a:lnTo>
                  <a:pt x="6591954" y="7954684"/>
                </a:lnTo>
                <a:lnTo>
                  <a:pt x="0" y="7954684"/>
                </a:lnTo>
                <a:lnTo>
                  <a:pt x="0" y="0"/>
                </a:lnTo>
                <a:close/>
              </a:path>
            </a:pathLst>
          </a:custGeom>
          <a:blipFill>
            <a:blip r:embed="rId10"/>
            <a:stretch>
              <a:fillRect l="-19652" t="0" r="-19652"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197883" y="4424667"/>
            <a:ext cx="13761720" cy="3380571"/>
          </a:xfrm>
          <a:prstGeom prst="rect">
            <a:avLst/>
          </a:prstGeom>
        </p:spPr>
        <p:txBody>
          <a:bodyPr anchor="t" rtlCol="false" tIns="0" lIns="0" bIns="0" rIns="0">
            <a:spAutoFit/>
          </a:bodyPr>
          <a:lstStyle/>
          <a:p>
            <a:pPr algn="just">
              <a:lnSpc>
                <a:spcPts val="3240"/>
              </a:lnSpc>
            </a:pPr>
            <a:r>
              <a:rPr lang="en-US" sz="2700" spc="25">
                <a:solidFill>
                  <a:srgbClr val="000000"/>
                </a:solidFill>
                <a:latin typeface="TT Rounds Condensed"/>
                <a:ea typeface="TT Rounds Condensed"/>
                <a:cs typeface="TT Rounds Condensed"/>
                <a:sym typeface="TT Rounds Condensed"/>
              </a:rPr>
              <a:t>The "</a:t>
            </a:r>
            <a:r>
              <a:rPr lang="en-US" sz="2700" spc="25">
                <a:solidFill>
                  <a:srgbClr val="0F0F0F"/>
                </a:solidFill>
                <a:latin typeface="TT Rounds Condensed Bold"/>
                <a:ea typeface="TT Rounds Condensed Bold"/>
                <a:cs typeface="TT Rounds Condensed Bold"/>
                <a:sym typeface="TT Rounds Condensed Bold"/>
              </a:rPr>
              <a:t>Salary and Compensation Analysis Through Excel Data Modeling</a:t>
            </a:r>
            <a:r>
              <a:rPr lang="en-US" sz="2700" spc="25">
                <a:solidFill>
                  <a:srgbClr val="000000"/>
                </a:solidFill>
                <a:latin typeface="TT Rounds Condensed"/>
                <a:ea typeface="TT Rounds Condensed"/>
                <a:cs typeface="TT Rounds Condensed"/>
                <a:sym typeface="TT Rounds Condensed"/>
              </a:rPr>
              <a:t>" project provides a robust and user-friendly solution for evaluating and managing employee performance. By leveraging Excel's powerful tools—such as filtering, pivot tables, charts, and conditional formatting—the project transforms raw performance data into actionable insights. The resulting interactive dashboards and customizable reports empower managers to make data-driven decisions, optimize workforce productivity, and foster continuous improvement across the organization. This solution not only streamlines performance management but also offers a cost-effective, scalable approach to enhancing overall organizational efficiency.</a:t>
            </a:r>
          </a:p>
        </p:txBody>
      </p:sp>
      <p:sp>
        <p:nvSpPr>
          <p:cNvPr name="TextBox 16" id="16"/>
          <p:cNvSpPr txBox="true"/>
          <p:nvPr/>
        </p:nvSpPr>
        <p:spPr>
          <a:xfrm rot="0">
            <a:off x="2223273" y="2435968"/>
            <a:ext cx="13373100" cy="1047154"/>
          </a:xfrm>
          <a:prstGeom prst="rect">
            <a:avLst/>
          </a:prstGeom>
        </p:spPr>
        <p:txBody>
          <a:bodyPr anchor="t" rtlCol="false" tIns="0" lIns="0" bIns="0" rIns="0">
            <a:spAutoFit/>
          </a:bodyPr>
          <a:lstStyle/>
          <a:p>
            <a:pPr algn="l">
              <a:lnSpc>
                <a:spcPts val="7200"/>
              </a:lnSpc>
            </a:pPr>
            <a:r>
              <a:rPr lang="en-US" sz="6000">
                <a:solidFill>
                  <a:srgbClr val="000000"/>
                </a:solidFill>
                <a:latin typeface="Times New Roman Bold"/>
                <a:ea typeface="Times New Roman Bold"/>
                <a:cs typeface="Times New Roman Bold"/>
                <a:sym typeface="Times New Roman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705071" y="5389484"/>
            <a:ext cx="12706962" cy="2133600"/>
          </a:xfrm>
          <a:prstGeom prst="rect">
            <a:avLst/>
          </a:prstGeom>
        </p:spPr>
        <p:txBody>
          <a:bodyPr anchor="t" rtlCol="false" tIns="0" lIns="0" bIns="0" rIns="0">
            <a:spAutoFit/>
          </a:bodyPr>
          <a:lstStyle/>
          <a:p>
            <a:pPr algn="ctr">
              <a:lnSpc>
                <a:spcPts val="7920"/>
              </a:lnSpc>
            </a:pPr>
            <a:r>
              <a:rPr lang="en-US" sz="6600">
                <a:solidFill>
                  <a:srgbClr val="0F0F0F"/>
                </a:solidFill>
                <a:latin typeface="Times New Roman Bold"/>
                <a:ea typeface="Times New Roman Bold"/>
                <a:cs typeface="Times New Roman Bold"/>
                <a:sym typeface="Times New Roman Bold"/>
              </a:rPr>
              <a:t>Salary and Compensation Analysis Through Excel Data Modeling</a:t>
            </a:r>
          </a:p>
        </p:txBody>
      </p:sp>
      <p:sp>
        <p:nvSpPr>
          <p:cNvPr name="TextBox 16" id="16"/>
          <p:cNvSpPr txBox="true"/>
          <p:nvPr/>
        </p:nvSpPr>
        <p:spPr>
          <a:xfrm rot="0">
            <a:off x="5451901" y="2033464"/>
            <a:ext cx="6988076" cy="1566544"/>
          </a:xfrm>
          <a:prstGeom prst="rect">
            <a:avLst/>
          </a:prstGeom>
        </p:spPr>
        <p:txBody>
          <a:bodyPr anchor="t" rtlCol="false" tIns="0" lIns="0" bIns="0" rIns="0">
            <a:spAutoFit/>
          </a:bodyPr>
          <a:lstStyle/>
          <a:p>
            <a:pPr algn="ctr">
              <a:lnSpc>
                <a:spcPts val="12880"/>
              </a:lnSpc>
            </a:pPr>
            <a:r>
              <a:rPr lang="en-US" sz="9200">
                <a:solidFill>
                  <a:srgbClr val="0F0F0F"/>
                </a:solidFill>
                <a:latin typeface="Canva Sans Bold"/>
                <a:ea typeface="Canva Sans Bold"/>
                <a:cs typeface="Canva Sans Bold"/>
                <a:sym typeface="Canva Sans Bold"/>
              </a:rPr>
              <a:t>Project Title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406140" y="4527917"/>
            <a:ext cx="11475720" cy="4730383"/>
          </a:xfrm>
          <a:prstGeom prst="rect">
            <a:avLst/>
          </a:prstGeom>
        </p:spPr>
        <p:txBody>
          <a:bodyPr anchor="t" rtlCol="false" tIns="0" lIns="0" bIns="0" rIns="0">
            <a:spAutoFit/>
          </a:bodyPr>
          <a:lstStyle/>
          <a:p>
            <a:pPr algn="l">
              <a:lnSpc>
                <a:spcPts val="3600"/>
              </a:lnSpc>
            </a:pPr>
          </a:p>
          <a:p>
            <a:pPr algn="l" marL="542925" indent="-271462" lvl="1">
              <a:lnSpc>
                <a:spcPts val="3600"/>
              </a:lnSpc>
              <a:buAutoNum type="arabicPeriod" startAt="1"/>
            </a:pPr>
            <a:r>
              <a:rPr lang="en-US" sz="3000">
                <a:solidFill>
                  <a:srgbClr val="0D0D0D"/>
                </a:solidFill>
                <a:latin typeface="Times New Roman"/>
                <a:ea typeface="Times New Roman"/>
                <a:cs typeface="Times New Roman"/>
                <a:sym typeface="Times New Roman"/>
              </a:rPr>
              <a:t>Design Your Sales Compensation Plan</a:t>
            </a:r>
          </a:p>
          <a:p>
            <a:pPr algn="l" marL="542925" indent="-271462" lvl="1">
              <a:lnSpc>
                <a:spcPts val="3600"/>
              </a:lnSpc>
              <a:buAutoNum type="arabicPeriod" startAt="1"/>
            </a:pPr>
            <a:r>
              <a:rPr lang="en-US" sz="3000">
                <a:solidFill>
                  <a:srgbClr val="0D0D0D"/>
                </a:solidFill>
                <a:latin typeface="Times New Roman"/>
                <a:ea typeface="Times New Roman"/>
                <a:cs typeface="Times New Roman"/>
                <a:sym typeface="Times New Roman"/>
              </a:rPr>
              <a:t>Modeling Prevents Misalignment </a:t>
            </a:r>
          </a:p>
          <a:p>
            <a:pPr algn="l" marL="542925" indent="-271462" lvl="1">
              <a:lnSpc>
                <a:spcPts val="3600"/>
              </a:lnSpc>
              <a:buAutoNum type="arabicPeriod" startAt="1"/>
            </a:pPr>
            <a:r>
              <a:rPr lang="en-US" sz="3000">
                <a:solidFill>
                  <a:srgbClr val="0D0D0D"/>
                </a:solidFill>
                <a:latin typeface="Times New Roman"/>
                <a:ea typeface="Times New Roman"/>
                <a:cs typeface="Times New Roman"/>
                <a:sym typeface="Times New Roman"/>
              </a:rPr>
              <a:t>How to Model Incentive Compensation Plan Outcomes in Excel </a:t>
            </a:r>
          </a:p>
          <a:p>
            <a:pPr algn="l" marL="542925" indent="-271462" lvl="1">
              <a:lnSpc>
                <a:spcPts val="3600"/>
              </a:lnSpc>
              <a:buAutoNum type="arabicPeriod" startAt="1"/>
            </a:pPr>
            <a:r>
              <a:rPr lang="en-US" sz="3000">
                <a:solidFill>
                  <a:srgbClr val="0D0D0D"/>
                </a:solidFill>
                <a:latin typeface="Times New Roman"/>
                <a:ea typeface="Times New Roman"/>
                <a:cs typeface="Times New Roman"/>
                <a:sym typeface="Times New Roman"/>
              </a:rPr>
              <a:t>Model outputs</a:t>
            </a:r>
          </a:p>
          <a:p>
            <a:pPr algn="l" marL="542925" indent="-271462" lvl="1">
              <a:lnSpc>
                <a:spcPts val="3600"/>
              </a:lnSpc>
              <a:buAutoNum type="arabicPeriod" startAt="1"/>
            </a:pPr>
            <a:r>
              <a:rPr lang="en-US" sz="3000">
                <a:solidFill>
                  <a:srgbClr val="0D0D0D"/>
                </a:solidFill>
                <a:latin typeface="Times New Roman"/>
                <a:ea typeface="Times New Roman"/>
                <a:cs typeface="Times New Roman"/>
                <a:sym typeface="Times New Roman"/>
              </a:rPr>
              <a:t>Refine and calibrate</a:t>
            </a:r>
          </a:p>
          <a:p>
            <a:pPr algn="l" marL="542925" indent="-271462" lvl="1">
              <a:lnSpc>
                <a:spcPts val="3600"/>
              </a:lnSpc>
              <a:buAutoNum type="arabicPeriod" startAt="1"/>
            </a:pPr>
            <a:r>
              <a:rPr lang="en-US" sz="3000">
                <a:solidFill>
                  <a:srgbClr val="000000"/>
                </a:solidFill>
                <a:latin typeface="Times New Roman"/>
                <a:ea typeface="Times New Roman"/>
                <a:cs typeface="Times New Roman"/>
                <a:sym typeface="Times New Roman"/>
              </a:rPr>
              <a:t>Monitor continuously</a:t>
            </a:r>
          </a:p>
          <a:p>
            <a:pPr algn="l" marL="542925" indent="-271462" lvl="1">
              <a:lnSpc>
                <a:spcPts val="3600"/>
              </a:lnSpc>
              <a:buAutoNum type="arabicPeriod" startAt="1"/>
            </a:pPr>
            <a:r>
              <a:rPr lang="en-US" sz="3000">
                <a:solidFill>
                  <a:srgbClr val="000000"/>
                </a:solidFill>
                <a:latin typeface="Times New Roman"/>
                <a:ea typeface="Times New Roman"/>
                <a:cs typeface="Times New Roman"/>
                <a:sym typeface="Times New Roman"/>
              </a:rPr>
              <a:t>Results</a:t>
            </a:r>
          </a:p>
          <a:p>
            <a:pPr algn="l" marL="542925" indent="-271462" lvl="1">
              <a:lnSpc>
                <a:spcPts val="3600"/>
              </a:lnSpc>
              <a:buAutoNum type="arabicPeriod" startAt="1"/>
            </a:pPr>
            <a:r>
              <a:rPr lang="en-US" sz="3000">
                <a:solidFill>
                  <a:srgbClr val="000000"/>
                </a:solidFill>
                <a:latin typeface="Times New Roman"/>
                <a:ea typeface="Times New Roman"/>
                <a:cs typeface="Times New Roman"/>
                <a:sym typeface="Times New Roman"/>
              </a:rPr>
              <a:t>Conclusion</a:t>
            </a:r>
          </a:p>
          <a:p>
            <a:pPr algn="l" marL="542925" indent="-271462" lvl="1">
              <a:lnSpc>
                <a:spcPts val="3600"/>
              </a:lnSpc>
            </a:pPr>
          </a:p>
        </p:txBody>
      </p:sp>
      <p:sp>
        <p:nvSpPr>
          <p:cNvPr name="TextBox 16" id="16"/>
          <p:cNvSpPr txBox="true"/>
          <p:nvPr/>
        </p:nvSpPr>
        <p:spPr>
          <a:xfrm rot="0">
            <a:off x="3999201" y="2256597"/>
            <a:ext cx="897441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AGENDA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4925321" y="4633204"/>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549293" y="4599504"/>
            <a:ext cx="11018519" cy="3925044"/>
          </a:xfrm>
          <a:prstGeom prst="rect">
            <a:avLst/>
          </a:prstGeom>
        </p:spPr>
        <p:txBody>
          <a:bodyPr anchor="t" rtlCol="false" tIns="0" lIns="0" bIns="0" rIns="0">
            <a:spAutoFit/>
          </a:bodyPr>
          <a:lstStyle/>
          <a:p>
            <a:pPr algn="just">
              <a:lnSpc>
                <a:spcPts val="4320"/>
              </a:lnSpc>
            </a:pPr>
            <a:r>
              <a:rPr lang="en-US" sz="3600" spc="33">
                <a:solidFill>
                  <a:srgbClr val="000000"/>
                </a:solidFill>
                <a:latin typeface="TT Rounds Condensed"/>
                <a:ea typeface="TT Rounds Condensed"/>
                <a:cs typeface="TT Rounds Condensed"/>
                <a:sym typeface="TT Rounds Condensed"/>
              </a:rPr>
              <a:t>Before we dive into the mechanics, you should have completed the incentive plan design phase, including:Setting metrics that are strategically aligned with the business objectives/priorities and market best practicesDeciding on the overall incentive plan structure (e.g., target pay, performance measures, weights, measurement, period, frequency, etc.)</a:t>
            </a:r>
          </a:p>
        </p:txBody>
      </p:sp>
      <p:sp>
        <p:nvSpPr>
          <p:cNvPr name="TextBox 16" id="16"/>
          <p:cNvSpPr txBox="true"/>
          <p:nvPr/>
        </p:nvSpPr>
        <p:spPr>
          <a:xfrm rot="0">
            <a:off x="3951911" y="2538926"/>
            <a:ext cx="12007692" cy="1362075"/>
          </a:xfrm>
          <a:prstGeom prst="rect">
            <a:avLst/>
          </a:prstGeom>
        </p:spPr>
        <p:txBody>
          <a:bodyPr anchor="t" rtlCol="false" tIns="0" lIns="0" bIns="0" rIns="0">
            <a:spAutoFit/>
          </a:bodyPr>
          <a:lstStyle/>
          <a:p>
            <a:pPr algn="l">
              <a:lnSpc>
                <a:spcPts val="5040"/>
              </a:lnSpc>
            </a:pPr>
            <a:r>
              <a:rPr lang="en-US" sz="4200">
                <a:solidFill>
                  <a:srgbClr val="0D0D0D"/>
                </a:solidFill>
                <a:latin typeface="Times New Roman Bold"/>
                <a:ea typeface="Times New Roman Bold"/>
                <a:cs typeface="Times New Roman Bold"/>
                <a:sym typeface="Times New Roman Bold"/>
              </a:rPr>
              <a:t>DESIGN YOUR SALES COMPENSATION PLAN</a:t>
            </a:r>
          </a:p>
        </p:txBody>
      </p:sp>
      <p:sp>
        <p:nvSpPr>
          <p:cNvPr name="Freeform 17" id="17"/>
          <p:cNvSpPr/>
          <p:nvPr/>
        </p:nvSpPr>
        <p:spPr>
          <a:xfrm flipH="false" flipV="false" rot="0">
            <a:off x="14567811" y="5143500"/>
            <a:ext cx="4143375" cy="3381048"/>
          </a:xfrm>
          <a:custGeom>
            <a:avLst/>
            <a:gdLst/>
            <a:ahLst/>
            <a:cxnLst/>
            <a:rect r="r" b="b" t="t" l="l"/>
            <a:pathLst>
              <a:path h="3381048" w="4143375">
                <a:moveTo>
                  <a:pt x="0" y="0"/>
                </a:moveTo>
                <a:lnTo>
                  <a:pt x="4143375" y="0"/>
                </a:lnTo>
                <a:lnTo>
                  <a:pt x="4143375" y="3381048"/>
                </a:lnTo>
                <a:lnTo>
                  <a:pt x="0" y="3381048"/>
                </a:lnTo>
                <a:lnTo>
                  <a:pt x="0" y="0"/>
                </a:lnTo>
                <a:close/>
              </a:path>
            </a:pathLst>
          </a:custGeom>
          <a:blipFill>
            <a:blip r:embed="rId13"/>
            <a:stretch>
              <a:fillRect l="-21" t="-15092" r="-21" b="-29428"/>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590046" y="4913144"/>
            <a:ext cx="12534117" cy="3209925"/>
          </a:xfrm>
          <a:prstGeom prst="rect">
            <a:avLst/>
          </a:prstGeom>
        </p:spPr>
        <p:txBody>
          <a:bodyPr anchor="t" rtlCol="false" tIns="0" lIns="0" bIns="0" rIns="0">
            <a:spAutoFit/>
          </a:bodyPr>
          <a:lstStyle/>
          <a:p>
            <a:pPr algn="just">
              <a:lnSpc>
                <a:spcPts val="3600"/>
              </a:lnSpc>
            </a:pPr>
            <a:r>
              <a:rPr lang="en-US" sz="3000" spc="28">
                <a:solidFill>
                  <a:srgbClr val="000000"/>
                </a:solidFill>
                <a:latin typeface="TT Rounds Condensed"/>
                <a:ea typeface="TT Rounds Condensed"/>
                <a:cs typeface="TT Rounds Condensed"/>
                <a:sym typeface="TT Rounds Condensed"/>
              </a:rPr>
              <a:t>Modeling Prevents Misalign mentOnce you have determined all those elements, you are ready to cost model the incentive plan and assess the impact this plan will have on individuals' pay, the cost to the company, and whether it will motivate the right behaviors .Invest the time in modeling as many scenarios as possible; Incorrectly modeling a plan or skipping this step in the design process can result in profound cost implications for the company and misaligned goals that can impact results and demotivate your sales team.</a:t>
            </a:r>
          </a:p>
        </p:txBody>
      </p:sp>
      <p:sp>
        <p:nvSpPr>
          <p:cNvPr name="TextBox 16" id="16"/>
          <p:cNvSpPr txBox="true"/>
          <p:nvPr/>
        </p:nvSpPr>
        <p:spPr>
          <a:xfrm rot="0">
            <a:off x="4383881" y="2820803"/>
            <a:ext cx="9520238" cy="842411"/>
          </a:xfrm>
          <a:prstGeom prst="rect">
            <a:avLst/>
          </a:prstGeom>
        </p:spPr>
        <p:txBody>
          <a:bodyPr anchor="t" rtlCol="false" tIns="0" lIns="0" bIns="0" rIns="0">
            <a:spAutoFit/>
          </a:bodyPr>
          <a:lstStyle/>
          <a:p>
            <a:pPr algn="l">
              <a:lnSpc>
                <a:spcPts val="5759"/>
              </a:lnSpc>
            </a:pPr>
            <a:r>
              <a:rPr lang="en-US" sz="4800">
                <a:solidFill>
                  <a:srgbClr val="0D0D0D"/>
                </a:solidFill>
                <a:latin typeface="Times New Roman Bold"/>
                <a:ea typeface="Times New Roman Bold"/>
                <a:cs typeface="Times New Roman Bold"/>
                <a:sym typeface="Times New Roman Bold"/>
              </a:rPr>
              <a:t>Modeling Prevents Misalignment </a:t>
            </a:r>
          </a:p>
        </p:txBody>
      </p:sp>
      <p:sp>
        <p:nvSpPr>
          <p:cNvPr name="Freeform 17" id="17"/>
          <p:cNvSpPr/>
          <p:nvPr/>
        </p:nvSpPr>
        <p:spPr>
          <a:xfrm flipH="false" flipV="false" rot="0">
            <a:off x="15675900" y="4572000"/>
            <a:ext cx="3937220" cy="5715000"/>
          </a:xfrm>
          <a:custGeom>
            <a:avLst/>
            <a:gdLst/>
            <a:ahLst/>
            <a:cxnLst/>
            <a:rect r="r" b="b" t="t" l="l"/>
            <a:pathLst>
              <a:path h="5715000" w="3937220">
                <a:moveTo>
                  <a:pt x="0" y="0"/>
                </a:moveTo>
                <a:lnTo>
                  <a:pt x="3937220" y="0"/>
                </a:lnTo>
                <a:lnTo>
                  <a:pt x="3937220" y="5715000"/>
                </a:lnTo>
                <a:lnTo>
                  <a:pt x="0" y="5715000"/>
                </a:lnTo>
                <a:lnTo>
                  <a:pt x="0" y="0"/>
                </a:lnTo>
                <a:close/>
              </a:path>
            </a:pathLst>
          </a:custGeom>
          <a:blipFill>
            <a:blip r:embed="rId13"/>
            <a:stretch>
              <a:fillRect l="-34629"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742855" y="5741230"/>
            <a:ext cx="12933045" cy="2597199"/>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Step 1: Data collection First, we must collect all of the data that is relevant and informative to our model.</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Employee Details </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Compensation Data</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Performance Data</a:t>
            </a:r>
          </a:p>
          <a:p>
            <a:pPr algn="l" marL="488632" indent="-244316" lvl="1">
              <a:lnSpc>
                <a:spcPts val="3240"/>
              </a:lnSpc>
            </a:pPr>
          </a:p>
        </p:txBody>
      </p:sp>
      <p:sp>
        <p:nvSpPr>
          <p:cNvPr name="TextBox 16" id="16"/>
          <p:cNvSpPr txBox="true"/>
          <p:nvPr/>
        </p:nvSpPr>
        <p:spPr>
          <a:xfrm rot="0">
            <a:off x="2867739" y="3373007"/>
            <a:ext cx="12552522" cy="1386884"/>
          </a:xfrm>
          <a:prstGeom prst="rect">
            <a:avLst/>
          </a:prstGeom>
        </p:spPr>
        <p:txBody>
          <a:bodyPr anchor="t" rtlCol="false" tIns="0" lIns="0" bIns="0" rIns="0">
            <a:spAutoFit/>
          </a:bodyPr>
          <a:lstStyle/>
          <a:p>
            <a:pPr algn="l">
              <a:lnSpc>
                <a:spcPts val="5040"/>
              </a:lnSpc>
            </a:pPr>
            <a:r>
              <a:rPr lang="en-US" sz="4200">
                <a:solidFill>
                  <a:srgbClr val="0D0D0D"/>
                </a:solidFill>
                <a:latin typeface="Times New Roman Bold"/>
                <a:ea typeface="Times New Roman Bold"/>
                <a:cs typeface="Times New Roman Bold"/>
                <a:sym typeface="Times New Roman Bold"/>
              </a:rPr>
              <a:t>HOW TO MODEL INCENTIVE COMPENSATION PLAN OUTCOMES IN EXCEL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6249539" y="3152219"/>
            <a:ext cx="8846820" cy="4259193"/>
          </a:xfrm>
          <a:prstGeom prst="rect">
            <a:avLst/>
          </a:prstGeom>
        </p:spPr>
        <p:txBody>
          <a:bodyPr anchor="t" rtlCol="false" tIns="0" lIns="0" bIns="0" rIns="0">
            <a:spAutoFit/>
          </a:bodyPr>
          <a:lstStyle/>
          <a:p>
            <a:pPr algn="l">
              <a:lnSpc>
                <a:spcPts val="3240"/>
              </a:lnSpc>
            </a:pP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Step 2: Define your model inputs Create a section in your workbook for all the plan inputs you want to model. These inputs will be used to calculate the pay under the new plan and will be calibrated, adjusted, and refined to get the desired outcome. </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Example</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Target Pay Mix (used if % split of base salary/target incentive is being modeled) - e.g., 70% base salary / 30% target incentive/variable compensation</a:t>
            </a:r>
            <a:r>
              <a:rPr lang="en-US" sz="2700">
                <a:solidFill>
                  <a:srgbClr val="000000"/>
                </a:solidFill>
                <a:latin typeface="Arial"/>
                <a:ea typeface="Arial"/>
                <a:cs typeface="Arial"/>
                <a:sym typeface="Arial"/>
              </a:rPr>
              <a:t>.</a:t>
            </a:r>
          </a:p>
        </p:txBody>
      </p:sp>
      <p:sp>
        <p:nvSpPr>
          <p:cNvPr name="Freeform 16" id="16" descr="Businessman getting salary growth Animated Illustration"/>
          <p:cNvSpPr/>
          <p:nvPr/>
        </p:nvSpPr>
        <p:spPr>
          <a:xfrm flipH="false" flipV="false" rot="0">
            <a:off x="2320476" y="4709243"/>
            <a:ext cx="3128962" cy="3286125"/>
          </a:xfrm>
          <a:custGeom>
            <a:avLst/>
            <a:gdLst/>
            <a:ahLst/>
            <a:cxnLst/>
            <a:rect r="r" b="b" t="t" l="l"/>
            <a:pathLst>
              <a:path h="3286125" w="3128962">
                <a:moveTo>
                  <a:pt x="0" y="0"/>
                </a:moveTo>
                <a:lnTo>
                  <a:pt x="3128963" y="0"/>
                </a:lnTo>
                <a:lnTo>
                  <a:pt x="3128963" y="3286125"/>
                </a:lnTo>
                <a:lnTo>
                  <a:pt x="0" y="3286125"/>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285780" y="4843448"/>
            <a:ext cx="12390120" cy="1718578"/>
          </a:xfrm>
          <a:prstGeom prst="rect">
            <a:avLst/>
          </a:prstGeom>
        </p:spPr>
        <p:txBody>
          <a:bodyPr anchor="t" rtlCol="false" tIns="0" lIns="0" bIns="0" rIns="0">
            <a:spAutoFit/>
          </a:bodyPr>
          <a:lstStyle/>
          <a:p>
            <a:pPr algn="l">
              <a:lnSpc>
                <a:spcPts val="3240"/>
              </a:lnSpc>
            </a:pPr>
            <a:r>
              <a:rPr lang="en-US" sz="2700">
                <a:solidFill>
                  <a:srgbClr val="202124"/>
                </a:solidFill>
                <a:latin typeface="Inter Bold"/>
                <a:ea typeface="Inter Bold"/>
                <a:cs typeface="Inter Bold"/>
                <a:sym typeface="Inter Bold"/>
              </a:rPr>
              <a:t>Step 3: Model calculations Once you have all the necessary data and plan    inputs set up, you are ready to model the plan and calculate</a:t>
            </a:r>
          </a:p>
          <a:p>
            <a:pPr algn="l">
              <a:lnSpc>
                <a:spcPts val="3240"/>
              </a:lnSpc>
            </a:pPr>
            <a:r>
              <a:rPr lang="en-US" sz="2700">
                <a:solidFill>
                  <a:srgbClr val="202124"/>
                </a:solidFill>
                <a:latin typeface="Inter Bold"/>
                <a:ea typeface="Inter Bold"/>
                <a:cs typeface="Inter Bold"/>
                <a:sym typeface="Inter Bold"/>
              </a:rPr>
              <a:t> the new payouts for each individual using historical </a:t>
            </a:r>
          </a:p>
          <a:p>
            <a:pPr algn="l">
              <a:lnSpc>
                <a:spcPts val="3240"/>
              </a:lnSpc>
            </a:pPr>
            <a:r>
              <a:rPr lang="en-US" sz="2700">
                <a:solidFill>
                  <a:srgbClr val="202124"/>
                </a:solidFill>
                <a:latin typeface="Inter Bold"/>
                <a:ea typeface="Inter Bold"/>
                <a:cs typeface="Inter Bold"/>
                <a:sym typeface="Inter Bold"/>
              </a:rPr>
              <a:t>performance as a proxy for future sales performance.</a:t>
            </a:r>
            <a:r>
              <a:rPr lang="en-US" sz="2700">
                <a:solidFill>
                  <a:srgbClr val="3C4043"/>
                </a:solidFill>
                <a:latin typeface="Inter"/>
                <a:ea typeface="Inter"/>
                <a:cs typeface="Inter"/>
                <a:sym typeface="Inter"/>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4206240" y="4149939"/>
            <a:ext cx="9875520" cy="4767024"/>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Create different outputs to aggregate and summarize new incentive plan results. That will help ensure the plan is structured correctly to align with overall outcomes. Review by role, individual (most significant increases and decreases in pay), and team or region, if appropriate. </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The goals of this phase are:</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Ensure average and top performers can adjust their performance to succeed under the new comp plan design . </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Ensure who receives the earnings makes sense, given historical performance levels and your priorities around activities and behavior.</a:t>
            </a:r>
          </a:p>
        </p:txBody>
      </p:sp>
      <p:sp>
        <p:nvSpPr>
          <p:cNvPr name="TextBox 16" id="16"/>
          <p:cNvSpPr txBox="true"/>
          <p:nvPr/>
        </p:nvSpPr>
        <p:spPr>
          <a:xfrm rot="0">
            <a:off x="5173348" y="2071564"/>
            <a:ext cx="12720638" cy="1157510"/>
          </a:xfrm>
          <a:prstGeom prst="rect">
            <a:avLst/>
          </a:prstGeom>
        </p:spPr>
        <p:txBody>
          <a:bodyPr anchor="t" rtlCol="false" tIns="0" lIns="0" bIns="0" rIns="0">
            <a:spAutoFit/>
          </a:bodyPr>
          <a:lstStyle/>
          <a:p>
            <a:pPr algn="l">
              <a:lnSpc>
                <a:spcPts val="7920"/>
              </a:lnSpc>
            </a:pPr>
            <a:r>
              <a:rPr lang="en-US" sz="6600">
                <a:solidFill>
                  <a:srgbClr val="0D0D0D"/>
                </a:solidFill>
                <a:latin typeface="Times New Roman Bold"/>
                <a:ea typeface="Times New Roman Bold"/>
                <a:cs typeface="Times New Roman Bold"/>
                <a:sym typeface="Times New Roman Bold"/>
              </a:rPr>
              <a:t>MODEL OUTPUTS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DAGPZA1tlVI</dc:identifier>
  <dcterms:modified xsi:type="dcterms:W3CDTF">2011-08-01T06:04:30Z</dcterms:modified>
  <cp:revision>1</cp:revision>
  <dc:title>Salary and Compensation Analysis Through Excel Data Modeling.pptx</dc:title>
</cp:coreProperties>
</file>